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480" y="-72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5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622514"/>
            <a:ext cx="2263140" cy="132634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22514"/>
            <a:ext cx="6621780" cy="132634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7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6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6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8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8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9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1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5111-3891-4599-B9D4-855BEB8526C8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D926D-4893-46C0-8D4C-AB8CA634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8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4419600" cy="1569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5" b="1" cap="all" dirty="0" smtClean="0"/>
              <a:t>Project Filters</a:t>
            </a:r>
          </a:p>
          <a:p>
            <a:endParaRPr lang="en-US" sz="625" b="1" dirty="0">
              <a:solidFill>
                <a:srgbClr val="C00000"/>
              </a:solidFill>
            </a:endParaRPr>
          </a:p>
          <a:p>
            <a:r>
              <a:rPr lang="en-US" sz="625" b="1" dirty="0" smtClean="0">
                <a:solidFill>
                  <a:srgbClr val="C00000"/>
                </a:solidFill>
              </a:rPr>
              <a:t>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State</a:t>
            </a:r>
          </a:p>
          <a:p>
            <a:endParaRPr lang="en-US" sz="625" dirty="0" smtClean="0">
              <a:solidFill>
                <a:srgbClr val="C00000"/>
              </a:solidFill>
            </a:endParaRPr>
          </a:p>
          <a:p>
            <a:r>
              <a:rPr lang="en-US" sz="625" b="1" dirty="0" smtClean="0">
                <a:solidFill>
                  <a:srgbClr val="C00000"/>
                </a:solidFill>
              </a:rPr>
              <a:t>Owner</a:t>
            </a:r>
          </a:p>
          <a:p>
            <a:endParaRPr lang="en-US" sz="625" dirty="0" smtClean="0"/>
          </a:p>
          <a:p>
            <a:r>
              <a:rPr lang="en-US" sz="625" b="1" dirty="0" smtClean="0"/>
              <a:t>Group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Diagnostics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Infrastructure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Structures</a:t>
            </a:r>
          </a:p>
          <a:p>
            <a:endParaRPr lang="en-US" sz="625" dirty="0" smtClean="0"/>
          </a:p>
          <a:p>
            <a:r>
              <a:rPr lang="en-US" sz="625" b="1" dirty="0" smtClean="0">
                <a:solidFill>
                  <a:srgbClr val="C00000"/>
                </a:solidFill>
              </a:rPr>
              <a:t>Practice area (multi-select from defined list)</a:t>
            </a:r>
          </a:p>
          <a:p>
            <a:r>
              <a:rPr lang="en-US" sz="625" dirty="0" smtClean="0">
                <a:solidFill>
                  <a:srgbClr val="C00000"/>
                </a:solidFill>
              </a:rPr>
              <a:t>Diagnostics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building envelope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parking restoration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forensic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restoration and renovation</a:t>
            </a:r>
          </a:p>
          <a:p>
            <a:endParaRPr lang="en-US" sz="625" dirty="0" smtClean="0">
              <a:solidFill>
                <a:srgbClr val="C00000"/>
              </a:solidFill>
            </a:endParaRPr>
          </a:p>
          <a:p>
            <a:r>
              <a:rPr lang="en-US" sz="625" dirty="0" smtClean="0">
                <a:solidFill>
                  <a:srgbClr val="C00000"/>
                </a:solidFill>
              </a:rPr>
              <a:t>Infrastructures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civil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water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traffic  engineering &amp;  ITS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transportation engineering</a:t>
            </a:r>
          </a:p>
          <a:p>
            <a:endParaRPr lang="en-US" sz="625" dirty="0" smtClean="0">
              <a:solidFill>
                <a:srgbClr val="C00000"/>
              </a:solidFill>
            </a:endParaRPr>
          </a:p>
          <a:p>
            <a:r>
              <a:rPr lang="en-US" sz="625" dirty="0" smtClean="0">
                <a:solidFill>
                  <a:srgbClr val="C00000"/>
                </a:solidFill>
              </a:rPr>
              <a:t>Structures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structural engineering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parking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façade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secure design</a:t>
            </a:r>
          </a:p>
          <a:p>
            <a:r>
              <a:rPr lang="en-US" sz="625" dirty="0" smtClean="0"/>
              <a:t> </a:t>
            </a:r>
          </a:p>
          <a:p>
            <a:r>
              <a:rPr lang="en-US" sz="625" b="1" dirty="0" smtClean="0"/>
              <a:t>Service (multi-select from defined list) for your practice area </a:t>
            </a:r>
          </a:p>
          <a:p>
            <a:r>
              <a:rPr lang="en-US" sz="625" dirty="0" smtClean="0"/>
              <a:t>Diagnostic - Building Envelope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Façade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Roofing and Waterproofing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Performance Modeling</a:t>
            </a:r>
          </a:p>
          <a:p>
            <a:endParaRPr lang="en-US" sz="625" dirty="0" smtClean="0"/>
          </a:p>
          <a:p>
            <a:r>
              <a:rPr lang="en-US" sz="625" dirty="0" smtClean="0"/>
              <a:t>Diagnostic - Parking Restoration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Assessment ad Repairs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Capital Asset Management Plans (CAMP)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Durability and Life Cycle Analysis</a:t>
            </a:r>
          </a:p>
          <a:p>
            <a:endParaRPr lang="en-US" sz="625" dirty="0" smtClean="0"/>
          </a:p>
          <a:p>
            <a:r>
              <a:rPr lang="en-US" sz="625" dirty="0" smtClean="0"/>
              <a:t>Diagnostic - Forensic Analysis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Failure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Litigation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Vibration Consulting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Emergency Response</a:t>
            </a:r>
          </a:p>
          <a:p>
            <a:endParaRPr lang="en-US" sz="625" dirty="0" smtClean="0"/>
          </a:p>
          <a:p>
            <a:r>
              <a:rPr lang="en-US" sz="625" dirty="0" smtClean="0"/>
              <a:t>Diagnostic - Restoration and Renovation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Structural Assessment and Strengthening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Historic Restoration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Corrosion Mitigation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Non-Destructive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Materials Consulting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Bridge Assessment and Rehabilitation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Fire Damage Assessment and Repair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Peer Review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Civil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Land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Master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Site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Roadway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Utility system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Geomorphology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Water Resources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floodplain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storm water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water supply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Traffic Engineering &amp; ITS 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Traffic Engineering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Traffic Engineering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Traffic Engineering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Intelligent Transportation Systems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Transportation Engineering (multi-select from defined list)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Transportation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Highways / Toll Roads / Roadways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Transportation Structures</a:t>
            </a:r>
          </a:p>
          <a:p>
            <a:r>
              <a:rPr lang="en-US" sz="625" dirty="0" smtClean="0"/>
              <a:t> </a:t>
            </a:r>
          </a:p>
          <a:p>
            <a:r>
              <a:rPr lang="en-US" sz="625" dirty="0" smtClean="0"/>
              <a:t>Structures - Structural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Hurricane Resistant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Movable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Peer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Performance Based Seismic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Seismic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Seismic Evaluation and Retrofit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err="1" smtClean="0"/>
              <a:t>Longspan</a:t>
            </a:r>
            <a:r>
              <a:rPr lang="en-US" sz="625" dirty="0" smtClean="0"/>
              <a:t> and Specialty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Tall Buildings</a:t>
            </a:r>
          </a:p>
          <a:p>
            <a:endParaRPr lang="en-US" sz="625" dirty="0" smtClean="0"/>
          </a:p>
          <a:p>
            <a:r>
              <a:rPr lang="en-US" sz="625" dirty="0" smtClean="0"/>
              <a:t>Structures - Parking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Design Team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Parking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Parking Consulting</a:t>
            </a:r>
          </a:p>
          <a:p>
            <a:endParaRPr lang="en-US" sz="625" dirty="0" smtClean="0"/>
          </a:p>
          <a:p>
            <a:r>
              <a:rPr lang="en-US" sz="625" dirty="0" smtClean="0"/>
              <a:t>Structures - Façade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Structural Glass Engineering and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Membrane and ETFE Engineering and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Façade Assembly Detailing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Building Physics Modeling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Façade Testing Oversight</a:t>
            </a:r>
          </a:p>
          <a:p>
            <a:endParaRPr lang="en-US" sz="625" dirty="0" smtClean="0"/>
          </a:p>
          <a:p>
            <a:r>
              <a:rPr lang="en-US" sz="625" dirty="0" smtClean="0"/>
              <a:t>Structures - Secure Design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Blast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Bullet and Forced Entry Resistant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Glass Hazard Mitigation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Progressive Collapse Design and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Ram Resistant Construction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Structural Retrofits and Hardening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Threat and Protection Criteria</a:t>
            </a:r>
          </a:p>
          <a:p>
            <a:endParaRPr lang="en-US" sz="625" dirty="0"/>
          </a:p>
          <a:p>
            <a:r>
              <a:rPr lang="en-US" sz="625" b="1" dirty="0" smtClean="0">
                <a:solidFill>
                  <a:srgbClr val="C00000"/>
                </a:solidFill>
              </a:rPr>
              <a:t>Market Sector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Aviation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Commercial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Cultural Facilitates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Entertainment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Government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Healthcare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Hospitality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International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Mission Critical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Mixed-Use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Movable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Parking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Public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Public Works</a:t>
            </a:r>
          </a:p>
          <a:p>
            <a:endParaRPr lang="en-US" sz="625" b="1" dirty="0" smtClean="0"/>
          </a:p>
          <a:p>
            <a:r>
              <a:rPr lang="en-US" sz="625" b="1" dirty="0" smtClean="0"/>
              <a:t>Sustainability (select one)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yes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no</a:t>
            </a:r>
          </a:p>
          <a:p>
            <a:endParaRPr lang="en-US" sz="625" dirty="0" smtClean="0"/>
          </a:p>
          <a:p>
            <a:r>
              <a:rPr lang="en-US" sz="625" b="1" dirty="0" smtClean="0"/>
              <a:t>Innovations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Parametric Modeling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TEKLA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VISSIM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Building Performance Modeling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SMART Parking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GIS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Civil 3D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Special Structures – Movable, Fabric, Cable</a:t>
            </a:r>
          </a:p>
          <a:p>
            <a:endParaRPr lang="en-US" sz="625" dirty="0" smtClean="0"/>
          </a:p>
          <a:p>
            <a:r>
              <a:rPr lang="en-US" sz="625" b="1" dirty="0" smtClean="0"/>
              <a:t>Project Delivery (select one)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CM at Risk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Lean/IPD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Design-Build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Design Bid Build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Design Assist</a:t>
            </a:r>
          </a:p>
          <a:p>
            <a:endParaRPr lang="en-US" sz="625" dirty="0" smtClean="0"/>
          </a:p>
          <a:p>
            <a:r>
              <a:rPr lang="en-US" sz="625" b="1" dirty="0" smtClean="0"/>
              <a:t>International project(select one)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yes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04800"/>
            <a:ext cx="4419600" cy="13395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5" b="1" cap="all" dirty="0" smtClean="0"/>
              <a:t>People Filters</a:t>
            </a:r>
          </a:p>
          <a:p>
            <a:endParaRPr lang="en-US" sz="625" b="1" dirty="0" smtClean="0"/>
          </a:p>
          <a:p>
            <a:r>
              <a:rPr lang="en-US" sz="625" b="1" dirty="0" smtClean="0">
                <a:solidFill>
                  <a:srgbClr val="C00000"/>
                </a:solidFill>
              </a:rPr>
              <a:t>Designation – multi-select</a:t>
            </a:r>
            <a:endParaRPr lang="en-US" sz="625" dirty="0" smtClean="0">
              <a:solidFill>
                <a:srgbClr val="C00000"/>
              </a:solidFill>
            </a:endParaRPr>
          </a:p>
          <a:p>
            <a:r>
              <a:rPr lang="en-US" sz="625" dirty="0" smtClean="0">
                <a:solidFill>
                  <a:srgbClr val="C00000"/>
                </a:solidFill>
              </a:rPr>
              <a:t>Board</a:t>
            </a:r>
          </a:p>
          <a:p>
            <a:r>
              <a:rPr lang="en-US" sz="625" dirty="0" smtClean="0">
                <a:solidFill>
                  <a:srgbClr val="C00000"/>
                </a:solidFill>
              </a:rPr>
              <a:t>Leader</a:t>
            </a:r>
          </a:p>
          <a:p>
            <a:r>
              <a:rPr lang="en-US" sz="625" dirty="0" smtClean="0">
                <a:solidFill>
                  <a:srgbClr val="C00000"/>
                </a:solidFill>
              </a:rPr>
              <a:t>Expert</a:t>
            </a:r>
          </a:p>
          <a:p>
            <a:endParaRPr lang="en-US" sz="625" b="1" dirty="0" smtClean="0">
              <a:solidFill>
                <a:srgbClr val="C00000"/>
              </a:solidFill>
            </a:endParaRPr>
          </a:p>
          <a:p>
            <a:r>
              <a:rPr lang="en-US" sz="625" b="1" dirty="0" smtClean="0">
                <a:solidFill>
                  <a:srgbClr val="C00000"/>
                </a:solidFill>
              </a:rPr>
              <a:t>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State</a:t>
            </a:r>
          </a:p>
          <a:p>
            <a:endParaRPr lang="en-US" sz="625" dirty="0" smtClean="0">
              <a:solidFill>
                <a:srgbClr val="C00000"/>
              </a:solidFill>
            </a:endParaRPr>
          </a:p>
          <a:p>
            <a:r>
              <a:rPr lang="en-US" sz="625" b="1" dirty="0" smtClean="0">
                <a:solidFill>
                  <a:srgbClr val="C00000"/>
                </a:solidFill>
              </a:rPr>
              <a:t>Group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Diagnostics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Infrastructure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Structures</a:t>
            </a:r>
          </a:p>
          <a:p>
            <a:endParaRPr lang="en-US" sz="625" dirty="0" smtClean="0"/>
          </a:p>
          <a:p>
            <a:r>
              <a:rPr lang="en-US" sz="625" b="1" dirty="0" smtClean="0">
                <a:solidFill>
                  <a:srgbClr val="C00000"/>
                </a:solidFill>
              </a:rPr>
              <a:t>Practice area (multi-select from defined list)</a:t>
            </a:r>
          </a:p>
          <a:p>
            <a:r>
              <a:rPr lang="en-US" sz="625" dirty="0" smtClean="0">
                <a:solidFill>
                  <a:srgbClr val="C00000"/>
                </a:solidFill>
              </a:rPr>
              <a:t>Diagnostics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building envelope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parking restoration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forensic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restoration and renovation</a:t>
            </a:r>
          </a:p>
          <a:p>
            <a:endParaRPr lang="en-US" sz="625" dirty="0" smtClean="0">
              <a:solidFill>
                <a:srgbClr val="C00000"/>
              </a:solidFill>
            </a:endParaRPr>
          </a:p>
          <a:p>
            <a:r>
              <a:rPr lang="en-US" sz="625" dirty="0" smtClean="0">
                <a:solidFill>
                  <a:srgbClr val="C00000"/>
                </a:solidFill>
              </a:rPr>
              <a:t>Infrastructures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civil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water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traffic  engineering &amp;  ITS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transportation engineering</a:t>
            </a:r>
          </a:p>
          <a:p>
            <a:endParaRPr lang="en-US" sz="625" dirty="0" smtClean="0">
              <a:solidFill>
                <a:srgbClr val="C00000"/>
              </a:solidFill>
            </a:endParaRPr>
          </a:p>
          <a:p>
            <a:r>
              <a:rPr lang="en-US" sz="625" dirty="0" smtClean="0">
                <a:solidFill>
                  <a:srgbClr val="C00000"/>
                </a:solidFill>
              </a:rPr>
              <a:t>Structures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structural engineering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parking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façade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secure design</a:t>
            </a:r>
          </a:p>
          <a:p>
            <a:r>
              <a:rPr lang="en-US" sz="625" dirty="0" smtClean="0"/>
              <a:t> </a:t>
            </a:r>
          </a:p>
          <a:p>
            <a:r>
              <a:rPr lang="en-US" sz="625" b="1" dirty="0" smtClean="0"/>
              <a:t>Service (multi-select from defined list) for your practice area </a:t>
            </a:r>
          </a:p>
          <a:p>
            <a:r>
              <a:rPr lang="en-US" sz="625" dirty="0" smtClean="0"/>
              <a:t>Diagnostic - Building Envelope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Façade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Roofing and Waterproofing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Performance Modeling</a:t>
            </a:r>
          </a:p>
          <a:p>
            <a:endParaRPr lang="en-US" sz="625" dirty="0" smtClean="0"/>
          </a:p>
          <a:p>
            <a:r>
              <a:rPr lang="en-US" sz="625" dirty="0" smtClean="0"/>
              <a:t>Diagnostic - Parking Restoration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Assessment ad Repairs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Capital Asset Management Plans (CAMP)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Durability and Life Cycle Analysis</a:t>
            </a:r>
          </a:p>
          <a:p>
            <a:endParaRPr lang="en-US" sz="625" dirty="0" smtClean="0"/>
          </a:p>
          <a:p>
            <a:r>
              <a:rPr lang="en-US" sz="625" dirty="0" smtClean="0"/>
              <a:t>Diagnostic - Forensic Analysis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Failure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Litigation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Vibration Consulting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Emergency Response</a:t>
            </a:r>
          </a:p>
          <a:p>
            <a:endParaRPr lang="en-US" sz="625" dirty="0" smtClean="0"/>
          </a:p>
          <a:p>
            <a:r>
              <a:rPr lang="en-US" sz="625" dirty="0" smtClean="0"/>
              <a:t>Diagnostic - Restoration and Renovation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Structural Assessment and Strengthening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Historic Restoration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Corrosion Mitigation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Non-Destructive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Materials Consulting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Bridge Assessment and Rehabilitation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Fire Damage Assessment and Repair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Peer Review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Civil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Land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Master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Site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Roadway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Utility system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Geomorphology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Water Resources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floodplain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storm water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water supply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Traffic Engineering &amp; ITS 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Traffic Engineering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Traffic Engineering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Traffic Engineering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Intelligent Transportation Systems</a:t>
            </a:r>
          </a:p>
          <a:p>
            <a:endParaRPr lang="en-US" sz="625" dirty="0" smtClean="0"/>
          </a:p>
          <a:p>
            <a:r>
              <a:rPr lang="en-US" sz="625" dirty="0" smtClean="0"/>
              <a:t>Infrastructures  - Transportation Engineering (multi-select from defined list)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Transportation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Highways / Toll Roads / Roadways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Transportation Structures</a:t>
            </a:r>
          </a:p>
          <a:p>
            <a:r>
              <a:rPr lang="en-US" sz="625" dirty="0" smtClean="0"/>
              <a:t> </a:t>
            </a:r>
          </a:p>
          <a:p>
            <a:r>
              <a:rPr lang="en-US" sz="625" dirty="0" smtClean="0"/>
              <a:t>Structures - Structural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Hurricane Resistant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Movable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Peer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Performance Based Seismic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Seismic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Seismic Evaluation and Retrofit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err="1" smtClean="0"/>
              <a:t>Longspan</a:t>
            </a:r>
            <a:r>
              <a:rPr lang="en-US" sz="625" dirty="0" smtClean="0"/>
              <a:t> and Specialty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Tall Buildings</a:t>
            </a:r>
          </a:p>
          <a:p>
            <a:endParaRPr lang="en-US" sz="625" dirty="0" smtClean="0"/>
          </a:p>
          <a:p>
            <a:r>
              <a:rPr lang="en-US" sz="625" dirty="0" smtClean="0"/>
              <a:t>Structures - Parking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Design Team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Parking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Parking Consulting</a:t>
            </a:r>
          </a:p>
          <a:p>
            <a:endParaRPr lang="en-US" sz="625" dirty="0" smtClean="0"/>
          </a:p>
          <a:p>
            <a:r>
              <a:rPr lang="en-US" sz="625" dirty="0" smtClean="0"/>
              <a:t>Structures - Façade Engineering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Structural Glass Engineering and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Membrane and ETFE Engineering and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Façade Assembly Detailing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Building Physics Modeling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Façade Testing Oversight</a:t>
            </a:r>
          </a:p>
          <a:p>
            <a:endParaRPr lang="en-US" sz="625" dirty="0" smtClean="0"/>
          </a:p>
          <a:p>
            <a:r>
              <a:rPr lang="en-US" sz="625" dirty="0" smtClean="0"/>
              <a:t>Structures - Secure Design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Blast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Bullet and Forced Entry Resistant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Glass Hazard Mitigation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Progressive Collapse Design and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Ram Resistant Construction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Structural Retrofits and Hardening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/>
              <a:t>Threat and Protection Criteria</a:t>
            </a:r>
          </a:p>
          <a:p>
            <a:endParaRPr lang="en-US" sz="625" dirty="0"/>
          </a:p>
          <a:p>
            <a:r>
              <a:rPr lang="en-US" sz="625" b="1" dirty="0" smtClean="0">
                <a:solidFill>
                  <a:srgbClr val="C00000"/>
                </a:solidFill>
              </a:rPr>
              <a:t>Market Sector (multi-select from defined list)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Aviation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Commercial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Cultural Facilitates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Entertainment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Government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Healthcare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Hospitality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International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Mission Critical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Mixed-Use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Movable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Parking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Public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25" dirty="0" smtClean="0">
                <a:solidFill>
                  <a:srgbClr val="C00000"/>
                </a:solidFill>
              </a:rPr>
              <a:t>Public Works</a:t>
            </a:r>
          </a:p>
        </p:txBody>
      </p:sp>
    </p:spTree>
    <p:extLst>
      <p:ext uri="{BB962C8B-B14F-4D97-AF65-F5344CB8AC3E}">
        <p14:creationId xmlns:p14="http://schemas.microsoft.com/office/powerpoint/2010/main" val="359895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908</Words>
  <Application>Microsoft Macintosh PowerPoint</Application>
  <PresentationFormat>Custom</PresentationFormat>
  <Paragraphs>289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Walter P Moore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rickc</dc:creator>
  <cp:lastModifiedBy>Beth Summers</cp:lastModifiedBy>
  <cp:revision>4</cp:revision>
  <dcterms:created xsi:type="dcterms:W3CDTF">2014-08-28T13:47:32Z</dcterms:created>
  <dcterms:modified xsi:type="dcterms:W3CDTF">2014-12-05T16:43:14Z</dcterms:modified>
</cp:coreProperties>
</file>